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1" r:id="rId3"/>
    <p:sldId id="256" r:id="rId4"/>
    <p:sldId id="282" r:id="rId5"/>
    <p:sldId id="270" r:id="rId6"/>
    <p:sldId id="275" r:id="rId7"/>
    <p:sldId id="278" r:id="rId8"/>
    <p:sldId id="283" r:id="rId9"/>
    <p:sldId id="279" r:id="rId10"/>
    <p:sldId id="284" r:id="rId11"/>
    <p:sldId id="298" r:id="rId12"/>
    <p:sldId id="286" r:id="rId13"/>
    <p:sldId id="290" r:id="rId14"/>
    <p:sldId id="291" r:id="rId15"/>
    <p:sldId id="292" r:id="rId16"/>
    <p:sldId id="293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56" autoAdjust="0"/>
  </p:normalViewPr>
  <p:slideViewPr>
    <p:cSldViewPr>
      <p:cViewPr>
        <p:scale>
          <a:sx n="78" d="100"/>
          <a:sy n="78" d="100"/>
        </p:scale>
        <p:origin x="-157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068B70-63E2-425E-A688-73BABDE30D20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Выпускники текущего года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BA11C8E-33E3-4795-8C3D-C60108CF56CB}" type="par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4E31DD-ED16-40A4-B8E2-C8F0B7C2C2D4}" type="sib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10823" custLinFactNeighborY="-13958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22CDE644-55B7-4FA2-966E-B4883E6A70BE}" type="pres">
      <dgm:prSet presAssocID="{26068B70-63E2-425E-A688-73BABDE30D20}" presName="childTextBox" presStyleLbl="fgAccFollowNode1" presStyleIdx="0" presStyleCnt="1" custScaleX="48682" custScaleY="81689" custLinFactY="-34094" custLinFactNeighborX="-256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28E98C-7674-4F95-825C-212DECC769FD}" type="presOf" srcId="{7A66664B-0F2D-428C-A08E-85BC7B738907}" destId="{E1EC3484-52B9-43C4-AAFF-D089E979104B}" srcOrd="1" destOrd="0" presId="urn:microsoft.com/office/officeart/2005/8/layout/process4"/>
    <dgm:cxn modelId="{7D75CCEA-B4DA-4D20-8329-D6F523BAD8BE}" type="presOf" srcId="{7A66664B-0F2D-428C-A08E-85BC7B738907}" destId="{16A01A2A-00B0-414B-9053-1DBD0F03CD05}" srcOrd="0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2A30AE34-BE6C-447F-AA96-BFDC9AC64BCD}" srcId="{7A66664B-0F2D-428C-A08E-85BC7B738907}" destId="{26068B70-63E2-425E-A688-73BABDE30D20}" srcOrd="0" destOrd="0" parTransId="{1BA11C8E-33E3-4795-8C3D-C60108CF56CB}" sibTransId="{9F4E31DD-ED16-40A4-B8E2-C8F0B7C2C2D4}"/>
    <dgm:cxn modelId="{EC092191-42E1-43CF-B454-AB127BE1FE8B}" type="presOf" srcId="{26068B70-63E2-425E-A688-73BABDE30D20}" destId="{22CDE644-55B7-4FA2-966E-B4883E6A70BE}" srcOrd="0" destOrd="0" presId="urn:microsoft.com/office/officeart/2005/8/layout/process4"/>
    <dgm:cxn modelId="{FBCBF8DB-6EF0-418C-9304-6819F3EA431A}" type="presOf" srcId="{6AECAFE8-2BFB-4687-8065-6A999BB2F04D}" destId="{14212106-E032-4265-AABF-298F602AF98B}" srcOrd="0" destOrd="0" presId="urn:microsoft.com/office/officeart/2005/8/layout/process4"/>
    <dgm:cxn modelId="{786A5B58-0436-41D8-B27B-0257360417AE}" type="presParOf" srcId="{14212106-E032-4265-AABF-298F602AF98B}" destId="{A554F733-DE5A-4E5E-841E-4F0D9D3C7743}" srcOrd="0" destOrd="0" presId="urn:microsoft.com/office/officeart/2005/8/layout/process4"/>
    <dgm:cxn modelId="{8F791B5D-525C-49CA-9AF2-5B6AF08A6254}" type="presParOf" srcId="{A554F733-DE5A-4E5E-841E-4F0D9D3C7743}" destId="{16A01A2A-00B0-414B-9053-1DBD0F03CD05}" srcOrd="0" destOrd="0" presId="urn:microsoft.com/office/officeart/2005/8/layout/process4"/>
    <dgm:cxn modelId="{24D3031B-EB1A-44B6-A729-70FA11177EF2}" type="presParOf" srcId="{A554F733-DE5A-4E5E-841E-4F0D9D3C7743}" destId="{E1EC3484-52B9-43C4-AAFF-D089E979104B}" srcOrd="1" destOrd="0" presId="urn:microsoft.com/office/officeart/2005/8/layout/process4"/>
    <dgm:cxn modelId="{1B7CA8F9-C703-4D27-B952-0C7F860DEE77}" type="presParOf" srcId="{A554F733-DE5A-4E5E-841E-4F0D9D3C7743}" destId="{1E9321AF-AFBC-4B3E-97AA-1F769A6FADB9}" srcOrd="2" destOrd="0" presId="urn:microsoft.com/office/officeart/2005/8/layout/process4"/>
    <dgm:cxn modelId="{B125EDF3-C228-49C4-B1C7-9F99BCB87415}" type="presParOf" srcId="{1E9321AF-AFBC-4B3E-97AA-1F769A6FADB9}" destId="{22CDE644-55B7-4FA2-966E-B4883E6A70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CAFE8-2BFB-4687-8065-6A999BB2F04D}" type="doc">
      <dgm:prSet loTypeId="urn:microsoft.com/office/officeart/2005/8/layout/process4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66664B-0F2D-428C-A08E-85BC7B738907}">
      <dgm:prSet phldrT="[Текст]" custT="1"/>
      <dgm:spPr/>
      <dgm:t>
        <a:bodyPr/>
        <a:lstStyle/>
        <a:p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5E0B4A5F-E0EF-4A6A-B84C-399B4E910BA7}" type="par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312CDE-664D-46C4-844D-F4D7B99153CC}" type="sibTrans" cxnId="{1F00026F-C304-4AF5-B63F-28C7063DFAB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068B70-63E2-425E-A688-73BABDE30D20}">
      <dgm:prSet phldrT="[Текст]" custT="1"/>
      <dgm:spPr/>
      <dgm:t>
        <a:bodyPr tIns="0" bIns="1800000"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выпускников текущего года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1BA11C8E-33E3-4795-8C3D-C60108CF56CB}" type="par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4E31DD-ED16-40A4-B8E2-C8F0B7C2C2D4}" type="sibTrans" cxnId="{2A30AE34-BE6C-447F-AA96-BFDC9AC64B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DB770F-67A8-4C81-A56A-F4A407B5C796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обучающихся, </a:t>
          </a:r>
          <a:br>
            <a:rPr lang="ru-RU" sz="2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получающих среднее общее образование в рамках освоения образовательных программ среднего профобразования и участвующих </a:t>
          </a:r>
          <a:br>
            <a:rPr lang="ru-RU" sz="2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в ГИА в качестве экстернов (получение аттестата о среднем общем образовании)</a:t>
          </a:r>
          <a:br>
            <a:rPr lang="ru-RU" sz="2200" dirty="0" smtClean="0">
              <a:latin typeface="Times New Roman" pitchFamily="18" charset="0"/>
              <a:cs typeface="Times New Roman" pitchFamily="18" charset="0"/>
            </a:rPr>
          </a:br>
          <a:endParaRPr lang="ru-RU" sz="2200" i="1" u="sng" dirty="0">
            <a:latin typeface="Times New Roman" pitchFamily="18" charset="0"/>
            <a:cs typeface="Times New Roman" pitchFamily="18" charset="0"/>
          </a:endParaRPr>
        </a:p>
      </dgm:t>
    </dgm:pt>
    <dgm:pt modelId="{A82F0A4D-FADD-4B5C-B1B0-2F88AB7668F1}" type="parTrans" cxnId="{A1AA8BB1-E8C5-4410-BF89-5D72880049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2D047F-A71E-4DA9-A242-B70BDAE2DB6C}" type="sibTrans" cxnId="{A1AA8BB1-E8C5-4410-BF89-5D72880049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212106-E032-4265-AABF-298F602AF98B}" type="pres">
      <dgm:prSet presAssocID="{6AECAFE8-2BFB-4687-8065-6A999BB2F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F733-DE5A-4E5E-841E-4F0D9D3C7743}" type="pres">
      <dgm:prSet presAssocID="{7A66664B-0F2D-428C-A08E-85BC7B738907}" presName="boxAndChildren" presStyleCnt="0"/>
      <dgm:spPr/>
    </dgm:pt>
    <dgm:pt modelId="{16A01A2A-00B0-414B-9053-1DBD0F03CD05}" type="pres">
      <dgm:prSet presAssocID="{7A66664B-0F2D-428C-A08E-85BC7B738907}" presName="parentTextBox" presStyleLbl="node1" presStyleIdx="0" presStyleCnt="1"/>
      <dgm:spPr/>
      <dgm:t>
        <a:bodyPr/>
        <a:lstStyle/>
        <a:p>
          <a:endParaRPr lang="ru-RU"/>
        </a:p>
      </dgm:t>
    </dgm:pt>
    <dgm:pt modelId="{E1EC3484-52B9-43C4-AAFF-D089E979104B}" type="pres">
      <dgm:prSet presAssocID="{7A66664B-0F2D-428C-A08E-85BC7B738907}" presName="entireBox" presStyleLbl="node1" presStyleIdx="0" presStyleCnt="1" custScaleY="128643" custLinFactNeighborY="4551"/>
      <dgm:spPr/>
      <dgm:t>
        <a:bodyPr/>
        <a:lstStyle/>
        <a:p>
          <a:endParaRPr lang="ru-RU"/>
        </a:p>
      </dgm:t>
    </dgm:pt>
    <dgm:pt modelId="{1E9321AF-AFBC-4B3E-97AA-1F769A6FADB9}" type="pres">
      <dgm:prSet presAssocID="{7A66664B-0F2D-428C-A08E-85BC7B738907}" presName="descendantBox" presStyleCnt="0"/>
      <dgm:spPr/>
    </dgm:pt>
    <dgm:pt modelId="{22CDE644-55B7-4FA2-966E-B4883E6A70BE}" type="pres">
      <dgm:prSet presAssocID="{26068B70-63E2-425E-A688-73BABDE30D20}" presName="childTextBox" presStyleLbl="fgAccFollowNode1" presStyleIdx="0" presStyleCnt="2" custScaleX="83428" custScaleY="22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088B4-FF1D-4BFB-914E-BE64340FE6E0}" type="pres">
      <dgm:prSet presAssocID="{09DB770F-67A8-4C81-A56A-F4A407B5C796}" presName="childTextBox" presStyleLbl="fgAccFollowNode1" presStyleIdx="1" presStyleCnt="2" custScaleY="22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0AE34-BE6C-447F-AA96-BFDC9AC64BCD}" srcId="{7A66664B-0F2D-428C-A08E-85BC7B738907}" destId="{26068B70-63E2-425E-A688-73BABDE30D20}" srcOrd="0" destOrd="0" parTransId="{1BA11C8E-33E3-4795-8C3D-C60108CF56CB}" sibTransId="{9F4E31DD-ED16-40A4-B8E2-C8F0B7C2C2D4}"/>
    <dgm:cxn modelId="{0DED137C-69DD-41B0-AAB3-BA4BB19E22E6}" type="presOf" srcId="{6AECAFE8-2BFB-4687-8065-6A999BB2F04D}" destId="{14212106-E032-4265-AABF-298F602AF98B}" srcOrd="0" destOrd="0" presId="urn:microsoft.com/office/officeart/2005/8/layout/process4"/>
    <dgm:cxn modelId="{9EDE817B-D267-44A8-A297-00F110AF6D74}" type="presOf" srcId="{09DB770F-67A8-4C81-A56A-F4A407B5C796}" destId="{E05088B4-FF1D-4BFB-914E-BE64340FE6E0}" srcOrd="0" destOrd="0" presId="urn:microsoft.com/office/officeart/2005/8/layout/process4"/>
    <dgm:cxn modelId="{A1AA8BB1-E8C5-4410-BF89-5D72880049F3}" srcId="{7A66664B-0F2D-428C-A08E-85BC7B738907}" destId="{09DB770F-67A8-4C81-A56A-F4A407B5C796}" srcOrd="1" destOrd="0" parTransId="{A82F0A4D-FADD-4B5C-B1B0-2F88AB7668F1}" sibTransId="{302D047F-A71E-4DA9-A242-B70BDAE2DB6C}"/>
    <dgm:cxn modelId="{A12C29AB-2C74-4C2F-83F8-159E8BB8BC9C}" type="presOf" srcId="{7A66664B-0F2D-428C-A08E-85BC7B738907}" destId="{E1EC3484-52B9-43C4-AAFF-D089E979104B}" srcOrd="1" destOrd="0" presId="urn:microsoft.com/office/officeart/2005/8/layout/process4"/>
    <dgm:cxn modelId="{1F00026F-C304-4AF5-B63F-28C7063DFABE}" srcId="{6AECAFE8-2BFB-4687-8065-6A999BB2F04D}" destId="{7A66664B-0F2D-428C-A08E-85BC7B738907}" srcOrd="0" destOrd="0" parTransId="{5E0B4A5F-E0EF-4A6A-B84C-399B4E910BA7}" sibTransId="{E7312CDE-664D-46C4-844D-F4D7B99153CC}"/>
    <dgm:cxn modelId="{B273A6FA-887D-475D-9E21-1473E2AEE803}" type="presOf" srcId="{7A66664B-0F2D-428C-A08E-85BC7B738907}" destId="{16A01A2A-00B0-414B-9053-1DBD0F03CD05}" srcOrd="0" destOrd="0" presId="urn:microsoft.com/office/officeart/2005/8/layout/process4"/>
    <dgm:cxn modelId="{4EAA45DA-20D0-483C-95DD-70BA4CB9B55F}" type="presOf" srcId="{26068B70-63E2-425E-A688-73BABDE30D20}" destId="{22CDE644-55B7-4FA2-966E-B4883E6A70BE}" srcOrd="0" destOrd="0" presId="urn:microsoft.com/office/officeart/2005/8/layout/process4"/>
    <dgm:cxn modelId="{5A17BC30-6A81-4CCB-9437-DB10D8A421AD}" type="presParOf" srcId="{14212106-E032-4265-AABF-298F602AF98B}" destId="{A554F733-DE5A-4E5E-841E-4F0D9D3C7743}" srcOrd="0" destOrd="0" presId="urn:microsoft.com/office/officeart/2005/8/layout/process4"/>
    <dgm:cxn modelId="{4DC7BC03-ABF5-496E-86D5-2746028DD4A9}" type="presParOf" srcId="{A554F733-DE5A-4E5E-841E-4F0D9D3C7743}" destId="{16A01A2A-00B0-414B-9053-1DBD0F03CD05}" srcOrd="0" destOrd="0" presId="urn:microsoft.com/office/officeart/2005/8/layout/process4"/>
    <dgm:cxn modelId="{87D5D4EB-404C-4686-A210-DC3DDB5662D3}" type="presParOf" srcId="{A554F733-DE5A-4E5E-841E-4F0D9D3C7743}" destId="{E1EC3484-52B9-43C4-AAFF-D089E979104B}" srcOrd="1" destOrd="0" presId="urn:microsoft.com/office/officeart/2005/8/layout/process4"/>
    <dgm:cxn modelId="{B0C287DE-4573-4EA4-AE6B-6D9C45223339}" type="presParOf" srcId="{A554F733-DE5A-4E5E-841E-4F0D9D3C7743}" destId="{1E9321AF-AFBC-4B3E-97AA-1F769A6FADB9}" srcOrd="2" destOrd="0" presId="urn:microsoft.com/office/officeart/2005/8/layout/process4"/>
    <dgm:cxn modelId="{0ABDEAB4-8BDF-4AF8-9950-634E0B4C20A3}" type="presParOf" srcId="{1E9321AF-AFBC-4B3E-97AA-1F769A6FADB9}" destId="{22CDE644-55B7-4FA2-966E-B4883E6A70BE}" srcOrd="0" destOrd="0" presId="urn:microsoft.com/office/officeart/2005/8/layout/process4"/>
    <dgm:cxn modelId="{1400FB54-64F8-4959-A0E8-E7874B4BB730}" type="presParOf" srcId="{1E9321AF-AFBC-4B3E-97AA-1F769A6FADB9}" destId="{E05088B4-FF1D-4BFB-914E-BE64340FE6E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0"/>
          <a:ext cx="8858250" cy="28544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858250" cy="1541387"/>
      </dsp:txXfrm>
    </dsp:sp>
    <dsp:sp modelId="{22CDE644-55B7-4FA2-966E-B4883E6A70BE}">
      <dsp:nvSpPr>
        <dsp:cNvPr id="0" name=""/>
        <dsp:cNvSpPr/>
      </dsp:nvSpPr>
      <dsp:spPr>
        <a:xfrm>
          <a:off x="0" y="0"/>
          <a:ext cx="4312373" cy="96785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Выпускники текущего года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4312373" cy="967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C3484-52B9-43C4-AAFF-D089E979104B}">
      <dsp:nvSpPr>
        <dsp:cNvPr id="0" name=""/>
        <dsp:cNvSpPr/>
      </dsp:nvSpPr>
      <dsp:spPr>
        <a:xfrm>
          <a:off x="0" y="142889"/>
          <a:ext cx="8643998" cy="40229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2889"/>
        <a:ext cx="8643998" cy="2172397"/>
      </dsp:txXfrm>
    </dsp:sp>
    <dsp:sp modelId="{22CDE644-55B7-4FA2-966E-B4883E6A70BE}">
      <dsp:nvSpPr>
        <dsp:cNvPr id="0" name=""/>
        <dsp:cNvSpPr/>
      </dsp:nvSpPr>
      <dsp:spPr>
        <a:xfrm>
          <a:off x="1991" y="1159123"/>
          <a:ext cx="3929712" cy="3269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0" rIns="156464" bIns="180000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выпускников текущего года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1" y="1159123"/>
        <a:ext cx="3929712" cy="3269463"/>
      </dsp:txXfrm>
    </dsp:sp>
    <dsp:sp modelId="{E05088B4-FF1D-4BFB-914E-BE64340FE6E0}">
      <dsp:nvSpPr>
        <dsp:cNvPr id="0" name=""/>
        <dsp:cNvSpPr/>
      </dsp:nvSpPr>
      <dsp:spPr>
        <a:xfrm>
          <a:off x="3931703" y="1159123"/>
          <a:ext cx="4710303" cy="326946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обучающихся, </a:t>
          </a:r>
          <a:br>
            <a:rPr lang="ru-RU" sz="2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получающих среднее общее образование в рамках освоения образовательных программ среднего профобразования и участвующих </a:t>
          </a:r>
          <a:br>
            <a:rPr lang="ru-RU" sz="2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в ГИА в качестве экстернов (получение аттестата о среднем общем образовании)</a:t>
          </a:r>
          <a:br>
            <a:rPr lang="ru-RU" sz="2200" kern="1200" dirty="0" smtClean="0">
              <a:latin typeface="Times New Roman" pitchFamily="18" charset="0"/>
              <a:cs typeface="Times New Roman" pitchFamily="18" charset="0"/>
            </a:rPr>
          </a:br>
          <a:endParaRPr lang="ru-RU" sz="2200" i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1703" y="1159123"/>
        <a:ext cx="4710303" cy="3269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41297-166F-4903-B6BC-7B231E69DA46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6FC1F-3556-4675-A221-57082B06F7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7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FC1F-3556-4675-A221-57082B06F7A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809-DD1E-4DD5-BF5E-C53597F3420C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EDB-F8D4-4C7E-BE79-37294864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809-DD1E-4DD5-BF5E-C53597F3420C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EDB-F8D4-4C7E-BE79-37294864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809-DD1E-4DD5-BF5E-C53597F3420C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EDB-F8D4-4C7E-BE79-37294864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809-DD1E-4DD5-BF5E-C53597F3420C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EDB-F8D4-4C7E-BE79-37294864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809-DD1E-4DD5-BF5E-C53597F3420C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EDB-F8D4-4C7E-BE79-37294864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809-DD1E-4DD5-BF5E-C53597F3420C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EDB-F8D4-4C7E-BE79-37294864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809-DD1E-4DD5-BF5E-C53597F3420C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EDB-F8D4-4C7E-BE79-37294864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809-DD1E-4DD5-BF5E-C53597F3420C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EDB-F8D4-4C7E-BE79-37294864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809-DD1E-4DD5-BF5E-C53597F3420C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EDB-F8D4-4C7E-BE79-37294864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809-DD1E-4DD5-BF5E-C53597F3420C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EDB-F8D4-4C7E-BE79-37294864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809-DD1E-4DD5-BF5E-C53597F3420C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EDB-F8D4-4C7E-BE79-37294864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A809-DD1E-4DD5-BF5E-C53597F3420C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FEDB-F8D4-4C7E-BE79-37294864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Проведение </a:t>
            </a: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государственной итоговой аттестации выпускников </a:t>
            </a:r>
            <a:b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</a:b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11 класса в 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2021-20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2 </a:t>
            </a:r>
            <a:r>
              <a:rPr lang="ru-RU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учебном году</a:t>
            </a:r>
            <a:r>
              <a:rPr lang="ru-RU" sz="4000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prstClr val="black"/>
                </a:solidFill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95536" y="4149080"/>
            <a:ext cx="3888432" cy="27194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(изложение):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срок проведения итогового сочинения (изложения)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срок проведения итогового сочинения (изложения)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10:00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235 минут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сочинений за 15 минут до начала экзамена на сайтах fipi.ru, ege.edu.ru, ege.baltinform.ru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«зачет-незачет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Сочинение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индивидуальных достижений абитуриентов (абитуриенту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начислить не более 10 баллов, которые суммируются с результатами ЕГЭ. При этом решение учитывать или нет индивидуальные достижения принимает каждый вуз, предварительно разместив информацию об этом в правилах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бланков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будет доступен на федеральном портале ЕГЭ по адресу: http://check.ege.edu.ru/</a:t>
            </a:r>
          </a:p>
        </p:txBody>
      </p:sp>
    </p:spTree>
    <p:extLst>
      <p:ext uri="{BB962C8B-B14F-4D97-AF65-F5344CB8AC3E}">
        <p14:creationId xmlns:p14="http://schemas.microsoft.com/office/powerpoint/2010/main" val="15415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итоговому сочинению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обучающиеся: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уважительной причине;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дописавшие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уважительной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результата итогового сочинения (изложения)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для выпускников общеобразовательных организаций,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общее образование, как условие допуска к ГИА-11 –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участие в итоговом сочинении (изложении)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не позднее чем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две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до даты проведения итогового сочинения (изложения)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обучается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7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Arial"/>
              </a:rPr>
              <a:t>П</a:t>
            </a:r>
            <a:r>
              <a:rPr lang="ru-RU" sz="3600" b="1" dirty="0" smtClean="0">
                <a:solidFill>
                  <a:schemeClr val="accent1"/>
                </a:solidFill>
                <a:latin typeface="Arial"/>
              </a:rPr>
              <a:t>ять </a:t>
            </a:r>
            <a:r>
              <a:rPr lang="ru-RU" sz="3600" b="1" dirty="0">
                <a:solidFill>
                  <a:schemeClr val="accent1"/>
                </a:solidFill>
                <a:latin typeface="Arial"/>
              </a:rPr>
              <a:t>открытых направлений для тем итогового сочинения </a:t>
            </a:r>
            <a:r>
              <a:rPr lang="ru-RU" sz="3600" b="1" dirty="0" smtClean="0">
                <a:solidFill>
                  <a:schemeClr val="accent1"/>
                </a:solidFill>
                <a:latin typeface="Arial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Arial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Arial"/>
              </a:rPr>
              <a:t>2021/22 </a:t>
            </a:r>
            <a:r>
              <a:rPr lang="ru-RU" sz="3600" b="1" dirty="0">
                <a:solidFill>
                  <a:schemeClr val="accent1"/>
                </a:solidFill>
                <a:latin typeface="Arial"/>
              </a:rPr>
              <a:t>учебного года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>
              <a:solidFill>
                <a:srgbClr val="3B3B3B"/>
              </a:solidFill>
              <a:latin typeface="Arial"/>
            </a:endParaRP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3B3B3B"/>
                </a:solidFill>
                <a:latin typeface="Arial"/>
              </a:rPr>
              <a:t>«Человек путешествующий: дорога в жизни человека»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3B3B3B"/>
                </a:solidFill>
                <a:latin typeface="Arial"/>
              </a:rPr>
              <a:t>«Цивилизация и технологии — спасение, вызов или трагедия?»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3B3B3B"/>
                </a:solidFill>
                <a:latin typeface="Arial"/>
              </a:rPr>
              <a:t>«Преступление и Наказание — вечная тема»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3B3B3B"/>
                </a:solidFill>
                <a:latin typeface="Arial"/>
              </a:rPr>
              <a:t>«Книга (музыка, спектакль, фильм) — про меня»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3B3B3B"/>
                </a:solidFill>
                <a:latin typeface="Arial"/>
              </a:rPr>
              <a:t>«Кому на Руси жить хорошо? — вопрос гражданина»</a:t>
            </a:r>
            <a:endParaRPr lang="ru-RU" b="1" dirty="0">
              <a:solidFill>
                <a:srgbClr val="3B3B3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4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i="1" kern="0" dirty="0">
                <a:solidFill>
                  <a:srgbClr val="C00000"/>
                </a:solidFill>
                <a:latin typeface="Arial"/>
                <a:cs typeface="Arial"/>
              </a:rPr>
              <a:t>Результаты ЕГЭ</a:t>
            </a:r>
            <a:br>
              <a:rPr lang="ru-RU" altLang="ru-RU" sz="3600" b="1" i="1" kern="0" dirty="0">
                <a:solidFill>
                  <a:srgbClr val="C00000"/>
                </a:solidFill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4482" y="4303775"/>
            <a:ext cx="3505989" cy="208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56886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Выполненная экзаменационная работа оценивается в первичных баллах.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altLang="ru-RU" sz="2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баллов за выполнение каждого задания можно узнать в спецификации КИМ по предмету.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0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</a:t>
            </a:r>
            <a:r>
              <a:rPr lang="ru-RU" altLang="ru-RU" sz="20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 переводятся в тестовые</a:t>
            </a:r>
            <a:r>
              <a:rPr lang="ru-RU" altLang="ru-RU" sz="2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и устанавливают итоговый результат ЕГЭ по 100-балльной шкале.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altLang="ru-RU" sz="2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ЕГЭ с полученными ими результатами ЕГЭ по общеобразовательному предмету осуществляется не позднее 3-х рабочих дней со дня их утверждения ГЭК.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000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sz="20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каждого участника заносятся в федеральную информационную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25082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i="1" kern="0" dirty="0">
                <a:solidFill>
                  <a:srgbClr val="C00000"/>
                </a:solidFill>
                <a:latin typeface="Arial"/>
                <a:cs typeface="Arial"/>
              </a:rPr>
              <a:t>Неудовлетворительный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 algn="just">
              <a:buClr>
                <a:srgbClr val="9BBB59"/>
              </a:buClr>
              <a:buSzPct val="95000"/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выпускник текущего года получает результат ниже минимального количества баллов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одному из обязательных предметов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(русский язык или математика), то он может пересдать этот экзамен в этом году в резервные дни.</a:t>
            </a:r>
          </a:p>
          <a:p>
            <a:pPr marL="274320" lvl="0" indent="-274320" algn="just">
              <a:buClr>
                <a:srgbClr val="9BBB59"/>
              </a:buClr>
              <a:buSzPct val="95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Если выпускник текущего года получает результаты ниже минимального количества баллов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 русскому языку и по математике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он сможет пересдать ЕГЭ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ранее 01 сентября текущего года.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buClr>
                <a:srgbClr val="9BBB59"/>
              </a:buClr>
              <a:buSzPct val="95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Таким образом, вместо аттестата ему будет выдана справка об обучении в школе.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6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i="1" kern="0" dirty="0">
                <a:solidFill>
                  <a:srgbClr val="C00000"/>
                </a:solidFill>
                <a:latin typeface="Arial"/>
                <a:cs typeface="Arial"/>
              </a:rPr>
              <a:t>До повторной сдачи ЕГЭ в текущем году  </a:t>
            </a:r>
            <a:r>
              <a:rPr lang="ru-RU" altLang="ru-RU" b="1" i="1" kern="0" dirty="0">
                <a:solidFill>
                  <a:srgbClr val="C00000"/>
                </a:solidFill>
                <a:latin typeface="Arial"/>
                <a:cs typeface="Arial"/>
              </a:rPr>
              <a:t>не допускаются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8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 не явившиеся на экзамен без уважительной причины;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ru-RU" altLang="ru-RU" sz="28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8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ЕГЭ результаты которых были отменены ГЭК в связи с выявлением фактов нарушения участником ЕГЭ установленного порядка проведения ЕГЭ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9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Школьные медали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завершил обучение по образовательным программам среднего общего образования;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имеет итоговые отметки «отлично» по всем учебным предметам учебного плана,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изучавшимся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уровне среднего общего образования;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успешно прошел государственную итоговую аттестацию (без учета результатов, полученных при прохождении повторной ГИА);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набрал не менее 70 баллов на ЕГЭ по русскому языку и математике профильного уровня или 5 баллов на ЕГЭ по математике базового уровня.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 algn="just">
              <a:buClr>
                <a:srgbClr val="9BBB59"/>
              </a:buClr>
              <a:buSzPct val="95000"/>
              <a:buFont typeface="Wingdings 2"/>
              <a:buChar char=""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Апелляция – это письменное заявление участника ЕГЭ либо о нарушении установленного порядка проведения ЕГЭ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(не выходя из ППЭ)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либо о несогласии с результатами ЕГЭ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 течение двух рабочих дней со дня объявления результата).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0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5266"/>
            <a:ext cx="4680520" cy="609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8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280988"/>
            <a:ext cx="83439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Формы проведения ГИА за курс средней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 (ЕГЭ) — это форма объективной оценки качества подготовки лиц, освоивших образовательные программы среднего (полного) общего образования, с использованием контрольных измерительных материалов (КИМ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 (ГВЭ)-форма государственной итоговой аттестации, которая проводится с учетом особенностей психофизического развития, индивидуальных возможностей и состояния здоровья выпускников с ограниченными возможностями здоровья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результатов ЕГЭ - 4 года,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99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следующих за годом экзамена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3684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Пакет документов, предоставляемый при подаче заявления на ГИА (ЕГЭ)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2"/>
          <p:cNvSpPr txBox="1"/>
          <p:nvPr/>
        </p:nvSpPr>
        <p:spPr bwMode="auto">
          <a:xfrm>
            <a:off x="142844" y="1785926"/>
            <a:ext cx="8857156" cy="11695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indent="-1809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 ОО текущего года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2844" y="3286124"/>
            <a:ext cx="8715436" cy="1071546"/>
            <a:chOff x="214282" y="5572140"/>
            <a:chExt cx="8715436" cy="107154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14282" y="5572140"/>
              <a:ext cx="2571769" cy="1071546"/>
              <a:chOff x="11868" y="1111633"/>
              <a:chExt cx="2516150" cy="1531572"/>
            </a:xfrm>
            <a:scene3d>
              <a:camera prst="orthographicFront"/>
              <a:lightRig rig="flat" dir="t"/>
            </a:scene3d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11868" y="1111633"/>
                <a:ext cx="1817219" cy="1531572"/>
              </a:xfrm>
              <a:prstGeom prst="rect">
                <a:avLst/>
              </a:prstGeom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заявление участника</a:t>
                </a:r>
                <a:endParaRPr lang="ru-RU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1869" y="1111633"/>
                <a:ext cx="2516149" cy="1531572"/>
              </a:xfrm>
              <a:prstGeom prst="rect">
                <a:avLst/>
              </a:prstGeom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27584" tIns="40640" rIns="227584" bIns="40640" spcCol="127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422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2071670" y="5572140"/>
              <a:ext cx="2143140" cy="1071546"/>
              <a:chOff x="1976673" y="1111633"/>
              <a:chExt cx="3028199" cy="1531572"/>
            </a:xfrm>
            <a:scene3d>
              <a:camera prst="orthographicFront"/>
              <a:lightRig rig="flat" dir="t"/>
            </a:scene3d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976673" y="1111633"/>
                <a:ext cx="3028199" cy="1531572"/>
              </a:xfrm>
              <a:prstGeom prst="rect">
                <a:avLst/>
              </a:prstGeom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документ, удостоверяющий личность</a:t>
                </a:r>
              </a:p>
              <a:p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885133" y="1111633"/>
                <a:ext cx="2119739" cy="1531572"/>
              </a:xfrm>
              <a:prstGeom prst="rect">
                <a:avLst/>
              </a:prstGeom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27584" tIns="40640" rIns="227584" bIns="40640" spcCol="127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422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214810" y="5572140"/>
              <a:ext cx="1928826" cy="1071546"/>
              <a:chOff x="517427" y="1111633"/>
              <a:chExt cx="1950017" cy="1531572"/>
            </a:xfrm>
            <a:scene3d>
              <a:camera prst="orthographicFront"/>
              <a:lightRig rig="flat" dir="t"/>
            </a:scene3d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517427" y="1111633"/>
                <a:ext cx="1950017" cy="1531572"/>
              </a:xfrm>
              <a:prstGeom prst="rect">
                <a:avLst/>
              </a:prstGeom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Прямоугольник 14"/>
              <p:cNvSpPr/>
              <p:nvPr/>
            </p:nvSpPr>
            <p:spPr>
              <a:xfrm>
                <a:off x="517427" y="1111633"/>
                <a:ext cx="1950017" cy="1531572"/>
              </a:xfrm>
              <a:prstGeom prst="rect">
                <a:avLst/>
              </a:prstGeom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27584" tIns="40640" rIns="227584" bIns="40640" spcCol="127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422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100" dirty="0" smtClean="0">
                    <a:latin typeface="Times New Roman" pitchFamily="18" charset="0"/>
                    <a:cs typeface="Times New Roman" pitchFamily="18" charset="0"/>
                  </a:rPr>
                  <a:t>СНИЛС</a:t>
                </a:r>
                <a:endParaRPr lang="ru-RU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6143636" y="5572140"/>
              <a:ext cx="2786082" cy="1071546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100" dirty="0" smtClean="0">
                  <a:latin typeface="Times New Roman" pitchFamily="18" charset="0"/>
                  <a:cs typeface="Times New Roman" pitchFamily="18" charset="0"/>
                </a:rPr>
                <a:t>согласие </a:t>
              </a:r>
              <a:r>
                <a:rPr lang="ru-RU" sz="2100" dirty="0">
                  <a:latin typeface="Times New Roman" pitchFamily="18" charset="0"/>
                  <a:cs typeface="Times New Roman" pitchFamily="18" charset="0"/>
                </a:rPr>
                <a:t>на обработку персональных данных</a:t>
              </a:r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072074"/>
            <a:ext cx="1571636" cy="96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714884"/>
            <a:ext cx="1231223" cy="178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427276"/>
            <a:ext cx="1571636" cy="232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563" y="4495807"/>
            <a:ext cx="1605356" cy="2219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42852"/>
            <a:ext cx="8858312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Регистрация </a:t>
            </a: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ГИА (ЕГЭ)</a:t>
            </a:r>
            <a:endParaRPr kumimoji="0" lang="ru-RU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2875" y="1714488"/>
            <a:ext cx="8858281" cy="4572033"/>
            <a:chOff x="142875" y="1714488"/>
            <a:chExt cx="8858281" cy="4572033"/>
          </a:xfrm>
        </p:grpSpPr>
        <p:grpSp>
          <p:nvGrpSpPr>
            <p:cNvPr id="15" name="Группа 15"/>
            <p:cNvGrpSpPr>
              <a:grpSpLocks/>
            </p:cNvGrpSpPr>
            <p:nvPr/>
          </p:nvGrpSpPr>
          <p:grpSpPr bwMode="auto">
            <a:xfrm>
              <a:off x="142875" y="1714500"/>
              <a:ext cx="8858250" cy="4572021"/>
              <a:chOff x="142844" y="1500174"/>
              <a:chExt cx="8858312" cy="4572052"/>
            </a:xfrm>
          </p:grpSpPr>
          <p:graphicFrame>
            <p:nvGraphicFramePr>
              <p:cNvPr id="19" name="Схема 18"/>
              <p:cNvGraphicFramePr/>
              <p:nvPr/>
            </p:nvGraphicFramePr>
            <p:xfrm>
              <a:off x="142844" y="1500174"/>
              <a:ext cx="8858312" cy="28575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pic>
            <p:nvPicPr>
              <p:cNvPr id="20" name="Рисунок 13" descr="____1_~1.JP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929332" y="4071948"/>
                <a:ext cx="3051239" cy="2000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14"/>
              <p:cNvSpPr txBox="1">
                <a:spLocks noChangeArrowheads="1"/>
              </p:cNvSpPr>
              <p:nvPr/>
            </p:nvSpPr>
            <p:spPr bwMode="auto">
              <a:xfrm>
                <a:off x="214251" y="2714616"/>
                <a:ext cx="8715497" cy="1385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2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образовательной  организации, в </a:t>
                </a:r>
                <a:r>
                  <a:rPr lang="ru-RU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которой обучающийся проходит </a:t>
                </a:r>
                <a:r>
                  <a:rPr lang="ru-RU" sz="2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обучение или восстанавливается на срок, необходимый для прохождения ГИА.</a:t>
                </a:r>
                <a:endParaRPr lang="ru-RU" sz="2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Группа 8"/>
            <p:cNvGrpSpPr/>
            <p:nvPr/>
          </p:nvGrpSpPr>
          <p:grpSpPr>
            <a:xfrm>
              <a:off x="4572000" y="1714488"/>
              <a:ext cx="4429156" cy="967852"/>
              <a:chOff x="0" y="1883350"/>
              <a:chExt cx="8832206" cy="967852"/>
            </a:xfrm>
            <a:scene3d>
              <a:camera prst="orthographicFront"/>
              <a:lightRig rig="flat" dir="t"/>
            </a:scene3d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1883350"/>
                <a:ext cx="8832206" cy="967852"/>
              </a:xfrm>
              <a:prstGeom prst="rect">
                <a:avLst/>
              </a:prstGeom>
              <a:sp3d z="190500" extrusionH="12700" prstMaterial="plastic">
                <a:bevelT w="50800" h="50800"/>
              </a:sp3d>
            </p:spPr>
            <p:style>
              <a:ln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1883350"/>
                <a:ext cx="8832206" cy="967852"/>
              </a:xfrm>
              <a:prstGeom prst="rect">
                <a:avLst/>
              </a:prstGeom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0688" tIns="30480" rIns="170688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Лица, окончившие обучение </a:t>
                </a:r>
                <a:b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со справкой</a:t>
                </a:r>
                <a:endParaRPr lang="ru-RU" sz="2400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42852"/>
            <a:ext cx="871543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Регистрация </a:t>
            </a: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ГИА (ЕГЭ)</a:t>
            </a:r>
            <a:endParaRPr kumimoji="0" lang="ru-RU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2093421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643050"/>
            <a:ext cx="5113350" cy="322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2214546" y="2714620"/>
            <a:ext cx="1857388" cy="1143008"/>
            <a:chOff x="2571736" y="2714620"/>
            <a:chExt cx="1857388" cy="1143008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3643306" y="2714620"/>
              <a:ext cx="785818" cy="1143008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3071802" y="2714620"/>
              <a:ext cx="785818" cy="1143008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2571736" y="2714620"/>
              <a:ext cx="785818" cy="1143008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выпускники, имеющие годовые отметки по всем общеобразовательным предметам учебного плана не ниже удовлетворительных</a:t>
            </a:r>
          </a:p>
        </p:txBody>
      </p:sp>
    </p:spTree>
    <p:extLst>
      <p:ext uri="{BB962C8B-B14F-4D97-AF65-F5344CB8AC3E}">
        <p14:creationId xmlns:p14="http://schemas.microsoft.com/office/powerpoint/2010/main" val="33489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1285860"/>
          <a:ext cx="864399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5786454"/>
            <a:ext cx="864396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9716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сочинение (изложение) является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условием допуска 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286256"/>
            <a:ext cx="1928826" cy="24207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1571612"/>
            <a:ext cx="850106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Итоговое сочинение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(изложение) – это </a:t>
            </a:r>
            <a:r>
              <a:rPr lang="ru-RU" sz="24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обязательное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испытание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142852"/>
            <a:ext cx="871543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Участие в</a:t>
            </a: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ГИА (ЕГЭ)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791</Words>
  <Application>Microsoft Office PowerPoint</Application>
  <PresentationFormat>Экран (4:3)</PresentationFormat>
  <Paragraphs>73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Формы проведения ГИА за курс средней школы</vt:lpstr>
      <vt:lpstr>Пакет документов, предоставляемый при подаче заявления на ГИА (ЕГЭ)</vt:lpstr>
      <vt:lpstr>Презентация PowerPoint</vt:lpstr>
      <vt:lpstr>Презентация PowerPoint</vt:lpstr>
      <vt:lpstr>ДОПУСК К ГИА</vt:lpstr>
      <vt:lpstr>Презентация PowerPoint</vt:lpstr>
      <vt:lpstr>Итоговое сочинение 2022</vt:lpstr>
      <vt:lpstr>Презентация PowerPoint</vt:lpstr>
      <vt:lpstr>Пять открытых направлений для тем итогового сочинения  2021/22 учебного года</vt:lpstr>
      <vt:lpstr>Результаты ЕГЭ </vt:lpstr>
      <vt:lpstr>Неудовлетворительный результат</vt:lpstr>
      <vt:lpstr>До повторной сдачи ЕГЭ в текущем году  не допускаются</vt:lpstr>
      <vt:lpstr>Школьные медали</vt:lpstr>
      <vt:lpstr>Апелляция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Direct</dc:creator>
  <cp:lastModifiedBy>Кабинет 18</cp:lastModifiedBy>
  <cp:revision>32</cp:revision>
  <dcterms:created xsi:type="dcterms:W3CDTF">2016-11-18T08:02:37Z</dcterms:created>
  <dcterms:modified xsi:type="dcterms:W3CDTF">2021-10-04T12:44:49Z</dcterms:modified>
</cp:coreProperties>
</file>